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2.jpg" ContentType="image/png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1" r:id="rId6"/>
    <p:sldId id="306" r:id="rId7"/>
    <p:sldId id="294" r:id="rId8"/>
    <p:sldId id="263" r:id="rId9"/>
    <p:sldId id="264" r:id="rId10"/>
    <p:sldId id="274" r:id="rId11"/>
    <p:sldId id="265" r:id="rId12"/>
    <p:sldId id="266" r:id="rId13"/>
    <p:sldId id="272" r:id="rId14"/>
    <p:sldId id="268" r:id="rId15"/>
    <p:sldId id="270" r:id="rId16"/>
    <p:sldId id="271" r:id="rId17"/>
    <p:sldId id="296" r:id="rId18"/>
    <p:sldId id="273" r:id="rId19"/>
    <p:sldId id="276" r:id="rId20"/>
    <p:sldId id="297" r:id="rId21"/>
    <p:sldId id="278" r:id="rId22"/>
    <p:sldId id="279" r:id="rId23"/>
    <p:sldId id="281" r:id="rId24"/>
    <p:sldId id="283" r:id="rId25"/>
    <p:sldId id="298" r:id="rId26"/>
    <p:sldId id="293" r:id="rId27"/>
    <p:sldId id="295" r:id="rId28"/>
    <p:sldId id="307" r:id="rId29"/>
    <p:sldId id="269" r:id="rId30"/>
    <p:sldId id="30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94754"/>
  </p:normalViewPr>
  <p:slideViewPr>
    <p:cSldViewPr snapToGrid="0">
      <p:cViewPr varScale="1">
        <p:scale>
          <a:sx n="102" d="100"/>
          <a:sy n="102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BDA5-E472-5249-90C6-1C61936364CD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D8FF-698C-6E47-8C4E-02562C51B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POPCode</a:t>
            </a:r>
            <a:r>
              <a:rPr lang="en-US" dirty="0"/>
              <a:t> Mutagenesis -&gt; codon randomized variant libraries</a:t>
            </a:r>
          </a:p>
          <a:p>
            <a:pPr marL="228600" indent="-228600">
              <a:buAutoNum type="arabicPeriod"/>
            </a:pPr>
            <a:r>
              <a:rPr lang="en-US" dirty="0"/>
              <a:t>Subsequently, transfer the entry libraries to expression vector to enable expression</a:t>
            </a:r>
          </a:p>
          <a:p>
            <a:pPr marL="228600" indent="-228600">
              <a:buAutoNum type="arabicPeriod"/>
            </a:pPr>
            <a:r>
              <a:rPr lang="en-US" dirty="0"/>
              <a:t>Then, we assays – select the cells that have functional copies of protein</a:t>
            </a:r>
          </a:p>
          <a:p>
            <a:pPr marL="228600" indent="-228600">
              <a:buAutoNum type="arabicPeriod"/>
            </a:pPr>
            <a:r>
              <a:rPr lang="en-US" dirty="0"/>
              <a:t>Tileseq/</a:t>
            </a:r>
            <a:r>
              <a:rPr lang="en-US" dirty="0" err="1"/>
              <a:t>barseq</a:t>
            </a:r>
            <a:r>
              <a:rPr lang="en-US" dirty="0"/>
              <a:t> strategy can be used for reading out the effects of selection</a:t>
            </a:r>
          </a:p>
          <a:p>
            <a:pPr marL="228600" indent="-228600">
              <a:buAutoNum type="arabicPeriod"/>
            </a:pPr>
            <a:r>
              <a:rPr lang="en-US" dirty="0"/>
              <a:t>Imputation/ regularization can be use downstream computational analysis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 correlation –better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5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– good separation, one mode in missense (not damaging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0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calm1 2 3 identical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7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Benign – not supported ref data – shape infer from </a:t>
            </a:r>
            <a:r>
              <a:rPr lang="en-US" dirty="0" err="1"/>
              <a:t>kde</a:t>
            </a:r>
            <a:r>
              <a:rPr lang="en-US" dirty="0"/>
              <a:t>  add grey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6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Sumo – first 20 disorder region </a:t>
            </a:r>
            <a:r>
              <a:rPr lang="en-US" dirty="0" err="1"/>
              <a:t>wt</a:t>
            </a:r>
            <a:r>
              <a:rPr lang="en-US" dirty="0"/>
              <a:t> 1</a:t>
            </a:r>
          </a:p>
          <a:p>
            <a:r>
              <a:rPr lang="en-US" dirty="0"/>
              <a:t>Good candidate for imputation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4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0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coverage – mutagenesis lower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58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separation</a:t>
            </a:r>
          </a:p>
          <a:p>
            <a:r>
              <a:rPr lang="en-US" dirty="0"/>
              <a:t>Freq = , -4.3 ,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2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Filtering issue, measurement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 in new – more accurate , more pessimistic error regularization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9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correlation for nonsense – higher se</a:t>
            </a:r>
          </a:p>
          <a:p>
            <a:r>
              <a:rPr lang="en-US" dirty="0"/>
              <a:t>Few codon changes -- filter out , less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20 – disorder , score – high, synonymous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PRC – not a disease gene, cannot get a reference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D8FF-698C-6E47-8C4E-02562C51B1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1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30ED0-CAB4-9244-817C-C732A05E4C2B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2F90-B0C5-D448-9AD2-15C4FF5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790B-0C2F-C15B-93DA-55349B206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64" y="669925"/>
            <a:ext cx="10914672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Re-analysis of Variant Effect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AA53-A63E-3F17-EBF6-F32E703F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BCB330 Final Presentation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Bilin Nong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Supervisors: Jochen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Fritz Roth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the Roth Lab</a:t>
            </a:r>
          </a:p>
        </p:txBody>
      </p:sp>
    </p:spTree>
    <p:extLst>
      <p:ext uri="{BB962C8B-B14F-4D97-AF65-F5344CB8AC3E}">
        <p14:creationId xmlns:p14="http://schemas.microsoft.com/office/powerpoint/2010/main" val="83104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100C5E3-8426-945B-EBE8-2378ACEA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006" y="1018779"/>
            <a:ext cx="11921988" cy="48204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388962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prstClr val="black"/>
                </a:solidFill>
                <a:latin typeface="Arial" panose="020B0604020202020204"/>
              </a:rPr>
              <a:t>Good separation between nonsense &amp; Synonymous Variants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E0D73-9A82-ABA5-0289-635F538F22EB}"/>
              </a:ext>
            </a:extLst>
          </p:cNvPr>
          <p:cNvSpPr txBox="1"/>
          <p:nvPr/>
        </p:nvSpPr>
        <p:spPr>
          <a:xfrm>
            <a:off x="3112021" y="5639166"/>
            <a:ext cx="865974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Nonsense mode has </a:t>
            </a:r>
            <a:r>
              <a:rPr lang="en-US" sz="2000" b="1" dirty="0">
                <a:solidFill>
                  <a:srgbClr val="FF0000"/>
                </a:solidFill>
              </a:rPr>
              <a:t>higher</a:t>
            </a:r>
            <a:r>
              <a:rPr lang="en-US" sz="2000" dirty="0"/>
              <a:t> enrichment values than the missense variants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51533-A882-B6CA-108C-20B7262389CB}"/>
              </a:ext>
            </a:extLst>
          </p:cNvPr>
          <p:cNvSpPr txBox="1"/>
          <p:nvPr/>
        </p:nvSpPr>
        <p:spPr>
          <a:xfrm>
            <a:off x="3112021" y="6039276"/>
            <a:ext cx="47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Filtering Issues/ Measurement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F6545-BD24-7695-53A8-96BD8EFA9AAA}"/>
              </a:ext>
            </a:extLst>
          </p:cNvPr>
          <p:cNvSpPr txBox="1"/>
          <p:nvPr/>
        </p:nvSpPr>
        <p:spPr>
          <a:xfrm>
            <a:off x="2216727" y="152561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Reliable selection assays</a:t>
            </a:r>
          </a:p>
        </p:txBody>
      </p:sp>
    </p:spTree>
    <p:extLst>
      <p:ext uri="{BB962C8B-B14F-4D97-AF65-F5344CB8AC3E}">
        <p14:creationId xmlns:p14="http://schemas.microsoft.com/office/powerpoint/2010/main" val="136718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86" y="0"/>
            <a:ext cx="11798148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2023 version fitness Scores has </a:t>
            </a:r>
            <a:r>
              <a:rPr lang="en-US" sz="3000" b="1" dirty="0">
                <a:solidFill>
                  <a:srgbClr val="FF0000"/>
                </a:solidFill>
              </a:rPr>
              <a:t>higher SE </a:t>
            </a:r>
            <a:r>
              <a:rPr lang="en-US" sz="3000" b="1" dirty="0"/>
              <a:t>than the Old Scores </a:t>
            </a:r>
          </a:p>
        </p:txBody>
      </p:sp>
      <p:pic>
        <p:nvPicPr>
          <p:cNvPr id="8" name="Content Placeholder 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5BCC9940-A9A4-87CD-92A3-77A2851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6612"/>
          <a:stretch/>
        </p:blipFill>
        <p:spPr>
          <a:xfrm>
            <a:off x="205649" y="948334"/>
            <a:ext cx="7884674" cy="590966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7F337-42B6-1BCF-6F76-7161131FB3DA}"/>
              </a:ext>
            </a:extLst>
          </p:cNvPr>
          <p:cNvSpPr txBox="1"/>
          <p:nvPr/>
        </p:nvSpPr>
        <p:spPr>
          <a:xfrm>
            <a:off x="8090323" y="1233888"/>
            <a:ext cx="381891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Possible Reasons:</a:t>
            </a:r>
          </a:p>
          <a:p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/>
              <a:t>Bootstrapping in new pipelines</a:t>
            </a:r>
          </a:p>
          <a:p>
            <a:pPr marL="342900" indent="-342900">
              <a:buAutoNum type="arabicPeriod"/>
            </a:pPr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/>
              <a:t>More accurate &amp; Pessimistic error Regularization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158A5-117E-CF26-482B-651DFF1A79EE}"/>
              </a:ext>
            </a:extLst>
          </p:cNvPr>
          <p:cNvSpPr/>
          <p:nvPr/>
        </p:nvSpPr>
        <p:spPr>
          <a:xfrm>
            <a:off x="1540702" y="1528175"/>
            <a:ext cx="1853852" cy="41335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F82D29-F72E-1E67-735A-40B1A4FFDA6E}"/>
              </a:ext>
            </a:extLst>
          </p:cNvPr>
          <p:cNvSpPr/>
          <p:nvPr/>
        </p:nvSpPr>
        <p:spPr>
          <a:xfrm>
            <a:off x="5538593" y="1521911"/>
            <a:ext cx="1853852" cy="41335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AC6A2-7AAF-669E-BFA6-E4AF92EA91BC}"/>
              </a:ext>
            </a:extLst>
          </p:cNvPr>
          <p:cNvSpPr txBox="1"/>
          <p:nvPr/>
        </p:nvSpPr>
        <p:spPr>
          <a:xfrm>
            <a:off x="2089960" y="152191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16552-95F4-290B-115A-5BB638E01873}"/>
              </a:ext>
            </a:extLst>
          </p:cNvPr>
          <p:cNvSpPr txBox="1"/>
          <p:nvPr/>
        </p:nvSpPr>
        <p:spPr>
          <a:xfrm>
            <a:off x="6074081" y="1521911"/>
            <a:ext cx="782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09219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prstClr val="black"/>
                </a:solidFill>
                <a:latin typeface="Arial" panose="020B0604020202020204"/>
              </a:rPr>
              <a:t>High Correlation between New &amp; Old Scores</a:t>
            </a:r>
            <a:endParaRPr lang="en-US" sz="3000" dirty="0"/>
          </a:p>
        </p:txBody>
      </p:sp>
      <p:pic>
        <p:nvPicPr>
          <p:cNvPr id="6" name="Content Placeholder 5" descr="A graph of different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4A641E5-4301-2669-70ED-9FB55CFD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527"/>
          <a:stretch/>
        </p:blipFill>
        <p:spPr>
          <a:xfrm>
            <a:off x="-13855" y="991986"/>
            <a:ext cx="8338981" cy="578349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B40CC-EEEB-B732-203A-15AF9EC1789F}"/>
              </a:ext>
            </a:extLst>
          </p:cNvPr>
          <p:cNvSpPr txBox="1"/>
          <p:nvPr/>
        </p:nvSpPr>
        <p:spPr>
          <a:xfrm>
            <a:off x="3456432" y="5473599"/>
            <a:ext cx="2188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Lower correlation for nonsense variants: less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33326-83B2-2C2D-1441-B418FDDB7A24}"/>
              </a:ext>
            </a:extLst>
          </p:cNvPr>
          <p:cNvSpPr/>
          <p:nvPr/>
        </p:nvSpPr>
        <p:spPr>
          <a:xfrm>
            <a:off x="3084576" y="1499616"/>
            <a:ext cx="743712" cy="329184"/>
          </a:xfrm>
          <a:prstGeom prst="rect">
            <a:avLst/>
          </a:prstGeom>
          <a:noFill/>
          <a:ln w="41275" cap="flat" cmpd="sng" algn="ctr">
            <a:solidFill>
              <a:srgbClr val="FF000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3D84754F-BAD8-76E9-2CFA-F1CFDF10D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61"/>
          <a:stretch/>
        </p:blipFill>
        <p:spPr>
          <a:xfrm>
            <a:off x="6340441" y="2262129"/>
            <a:ext cx="5448702" cy="43218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258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3D1-9CB2-BD5F-3D7B-E88F6081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F2F44015-DF38-6B32-3031-195DCBB45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450" y="224261"/>
            <a:ext cx="8844986" cy="663373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2FD5EA-CA7F-31EE-EC2D-4406A690B32E}"/>
              </a:ext>
            </a:extLst>
          </p:cNvPr>
          <p:cNvSpPr/>
          <p:nvPr/>
        </p:nvSpPr>
        <p:spPr>
          <a:xfrm>
            <a:off x="2487466" y="561109"/>
            <a:ext cx="1742958" cy="5784273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E5DB39-9062-C78D-AE68-42C5E4B28314}"/>
              </a:ext>
            </a:extLst>
          </p:cNvPr>
          <p:cNvCxnSpPr>
            <a:cxnSpLocks/>
          </p:cNvCxnSpPr>
          <p:nvPr/>
        </p:nvCxnSpPr>
        <p:spPr>
          <a:xfrm flipH="1" flipV="1">
            <a:off x="4230424" y="4446344"/>
            <a:ext cx="739782" cy="346882"/>
          </a:xfrm>
          <a:prstGeom prst="straightConnector1">
            <a:avLst/>
          </a:prstGeom>
          <a:ln w="38100">
            <a:solidFill>
              <a:schemeClr val="accent2">
                <a:alpha val="64678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43A9D4-4C67-D2A7-FE2B-FCB0662ADA1D}"/>
              </a:ext>
            </a:extLst>
          </p:cNvPr>
          <p:cNvSpPr txBox="1"/>
          <p:nvPr/>
        </p:nvSpPr>
        <p:spPr>
          <a:xfrm>
            <a:off x="4419602" y="4793226"/>
            <a:ext cx="491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Disorder Region of SUMO1 (synonymous like)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508AF-DEAB-2607-4F3C-941EF7BAA73D}"/>
              </a:ext>
            </a:extLst>
          </p:cNvPr>
          <p:cNvSpPr/>
          <p:nvPr/>
        </p:nvSpPr>
        <p:spPr>
          <a:xfrm>
            <a:off x="2064327" y="4985485"/>
            <a:ext cx="328550" cy="354145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3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855" y="2123"/>
            <a:ext cx="13415682" cy="1325563"/>
          </a:xfrm>
        </p:spPr>
        <p:txBody>
          <a:bodyPr>
            <a:noAutofit/>
          </a:bodyPr>
          <a:lstStyle/>
          <a:p>
            <a:pPr algn="ctr"/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Anti-Correlation between fitness scores and VARITY_R Score</a:t>
            </a:r>
            <a:endParaRPr lang="en-US" sz="3000" dirty="0"/>
          </a:p>
        </p:txBody>
      </p:sp>
      <p:pic>
        <p:nvPicPr>
          <p:cNvPr id="6" name="Content Placeholder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C1179769-4DEF-5FDE-45F9-94FE2FD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0794" y="919291"/>
            <a:ext cx="7659838" cy="5744879"/>
          </a:xfrm>
        </p:spPr>
      </p:pic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14D815CB-7CD2-29A4-9485-08AB9BD62B55}"/>
              </a:ext>
            </a:extLst>
          </p:cNvPr>
          <p:cNvSpPr/>
          <p:nvPr/>
        </p:nvSpPr>
        <p:spPr>
          <a:xfrm>
            <a:off x="297572" y="1327686"/>
            <a:ext cx="2199861" cy="2101314"/>
          </a:xfrm>
          <a:prstGeom prst="round2DiagRect">
            <a:avLst/>
          </a:prstGeom>
          <a:solidFill>
            <a:schemeClr val="accent2">
              <a:alpha val="352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9A9D-13F3-3BFF-CAD4-9C568655ECCF}"/>
              </a:ext>
            </a:extLst>
          </p:cNvPr>
          <p:cNvSpPr txBox="1"/>
          <p:nvPr/>
        </p:nvSpPr>
        <p:spPr>
          <a:xfrm>
            <a:off x="336408" y="1674674"/>
            <a:ext cx="2122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VARITY: produce a probability of pathogenicity (scale oppositely to fitness scores)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D5AAAF-58A7-F1BA-E369-7DB8E5A2FAC0}"/>
              </a:ext>
            </a:extLst>
          </p:cNvPr>
          <p:cNvSpPr/>
          <p:nvPr/>
        </p:nvSpPr>
        <p:spPr>
          <a:xfrm>
            <a:off x="4835236" y="1219200"/>
            <a:ext cx="3103418" cy="4987635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B7BC0-7828-78D9-FCC8-952386699C6E}"/>
              </a:ext>
            </a:extLst>
          </p:cNvPr>
          <p:cNvSpPr/>
          <p:nvPr/>
        </p:nvSpPr>
        <p:spPr>
          <a:xfrm>
            <a:off x="8016326" y="1237631"/>
            <a:ext cx="2126633" cy="4987635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201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3" grpId="1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3" y="-134689"/>
            <a:ext cx="11901407" cy="1325563"/>
          </a:xfrm>
        </p:spPr>
        <p:txBody>
          <a:bodyPr>
            <a:noAutofit/>
          </a:bodyPr>
          <a:lstStyle/>
          <a:p>
            <a:pPr algn="ctr"/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Anti-Correlation between fitness scores and VARITY_ER Score</a:t>
            </a:r>
            <a:endParaRPr lang="en-US" sz="3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179769-4DEF-5FDE-45F9-94FE2FD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43962" y="888013"/>
            <a:ext cx="7794667" cy="5846001"/>
          </a:xfrm>
        </p:spPr>
      </p:pic>
    </p:spTree>
    <p:extLst>
      <p:ext uri="{BB962C8B-B14F-4D97-AF65-F5344CB8AC3E}">
        <p14:creationId xmlns:p14="http://schemas.microsoft.com/office/powerpoint/2010/main" val="134891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7633-9510-EAB5-B123-1B368714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SUMO1: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832B-A056-8FAE-82E6-CC88DC5F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pipelines &amp; Old pipelines performed similar</a:t>
            </a:r>
          </a:p>
          <a:p>
            <a:endParaRPr lang="en-US" dirty="0"/>
          </a:p>
          <a:p>
            <a:r>
              <a:rPr lang="en-US" dirty="0"/>
              <a:t>The New pipelines used more info on generating the error estimates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Accurate Error Estimation</a:t>
            </a:r>
          </a:p>
        </p:txBody>
      </p:sp>
    </p:spTree>
    <p:extLst>
      <p:ext uri="{BB962C8B-B14F-4D97-AF65-F5344CB8AC3E}">
        <p14:creationId xmlns:p14="http://schemas.microsoft.com/office/powerpoint/2010/main" val="157092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7593-2F8B-3BEA-6A6E-1C785CC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54372" y="-2648876"/>
            <a:ext cx="10976415" cy="4075232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CALM1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EBD-F49F-75FD-E577-C158E8A1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9820"/>
            <a:ext cx="10515600" cy="422615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3000" dirty="0"/>
              <a:t>QC Results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New Scores &amp; Old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PRC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LLR of Pathogenicity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35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13870B6-1CC9-2EDF-70E2-65100E3DD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" t="49225" r="72354" b="1"/>
          <a:stretch/>
        </p:blipFill>
        <p:spPr>
          <a:xfrm>
            <a:off x="9068080" y="1244207"/>
            <a:ext cx="2056718" cy="348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3" y="-110836"/>
            <a:ext cx="10903226" cy="1494206"/>
          </a:xfrm>
        </p:spPr>
        <p:txBody>
          <a:bodyPr>
            <a:normAutofit/>
          </a:bodyPr>
          <a:lstStyle/>
          <a:p>
            <a:r>
              <a:rPr lang="en-US" sz="3500" b="1" dirty="0"/>
              <a:t>Low Coverage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26531B9-C726-9747-F3E8-C24F2A62D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4" b="52143"/>
          <a:stretch/>
        </p:blipFill>
        <p:spPr>
          <a:xfrm>
            <a:off x="518133" y="1201271"/>
            <a:ext cx="8666204" cy="3533318"/>
          </a:xfr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D92C044-E300-08DB-7469-63B28277F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5" t="48498" r="47987" b="26591"/>
          <a:stretch/>
        </p:blipFill>
        <p:spPr>
          <a:xfrm>
            <a:off x="264463" y="4440697"/>
            <a:ext cx="2743200" cy="2345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19EFD-3E6E-AA61-2D58-247B4D74F621}"/>
              </a:ext>
            </a:extLst>
          </p:cNvPr>
          <p:cNvSpPr/>
          <p:nvPr/>
        </p:nvSpPr>
        <p:spPr>
          <a:xfrm>
            <a:off x="337829" y="4482596"/>
            <a:ext cx="1311678" cy="1174133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02459-2E88-CC93-D7DA-4B4A287E02EE}"/>
              </a:ext>
            </a:extLst>
          </p:cNvPr>
          <p:cNvSpPr txBox="1"/>
          <p:nvPr/>
        </p:nvSpPr>
        <p:spPr>
          <a:xfrm>
            <a:off x="337829" y="4113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Filtered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F6BD1-FFF7-F9F0-B83B-FB2D80FEF8CB}"/>
              </a:ext>
            </a:extLst>
          </p:cNvPr>
          <p:cNvSpPr txBox="1"/>
          <p:nvPr/>
        </p:nvSpPr>
        <p:spPr>
          <a:xfrm>
            <a:off x="3385829" y="5136552"/>
            <a:ext cx="73718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</a:rPr>
              <a:t>Possible Reason: Low efficiency of mutagenesis</a:t>
            </a:r>
          </a:p>
        </p:txBody>
      </p:sp>
    </p:spTree>
    <p:extLst>
      <p:ext uri="{BB962C8B-B14F-4D97-AF65-F5344CB8AC3E}">
        <p14:creationId xmlns:p14="http://schemas.microsoft.com/office/powerpoint/2010/main" val="397884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~ 2/3 of Variants were filtered 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CDDDC-D77C-EAC4-38F0-BCFCD4313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54" y="1485162"/>
            <a:ext cx="6227215" cy="4811940"/>
          </a:xfrm>
        </p:spPr>
      </p:pic>
      <p:pic>
        <p:nvPicPr>
          <p:cNvPr id="11" name="Picture 10" descr="A graph of green and red dots&#10;&#10;Description automatically generated">
            <a:extLst>
              <a:ext uri="{FF2B5EF4-FFF2-40B4-BE49-F238E27FC236}">
                <a16:creationId xmlns:a16="http://schemas.microsoft.com/office/drawing/2014/main" id="{94773C05-D3D2-0500-24C5-E953EE21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83" y="1943717"/>
            <a:ext cx="5868328" cy="38554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BBF78-CB23-B773-7158-8C6946E2C464}"/>
              </a:ext>
            </a:extLst>
          </p:cNvPr>
          <p:cNvCxnSpPr/>
          <p:nvPr/>
        </p:nvCxnSpPr>
        <p:spPr>
          <a:xfrm>
            <a:off x="7419320" y="1690688"/>
            <a:ext cx="0" cy="3624549"/>
          </a:xfrm>
          <a:prstGeom prst="line">
            <a:avLst/>
          </a:prstGeom>
          <a:ln w="44450">
            <a:solidFill>
              <a:srgbClr val="00B0F0">
                <a:alpha val="33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3BF82-05F6-8DB0-BAD0-9D4918F47453}"/>
              </a:ext>
            </a:extLst>
          </p:cNvPr>
          <p:cNvSpPr txBox="1"/>
          <p:nvPr/>
        </p:nvSpPr>
        <p:spPr>
          <a:xfrm>
            <a:off x="6989014" y="5301533"/>
            <a:ext cx="111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-4.3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/>
              <p:nvPr/>
            </p:nvSpPr>
            <p:spPr>
              <a:xfrm>
                <a:off x="7135029" y="5943664"/>
                <a:ext cx="630116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1.2 </m:t>
                          </m:r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5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−4.3</m:t>
                          </m:r>
                        </m:sup>
                      </m:sSup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≈100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5ED282-1DBD-1A6B-4EDE-0B553501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29" y="5943664"/>
                <a:ext cx="6301162" cy="477054"/>
              </a:xfrm>
              <a:prstGeom prst="rect">
                <a:avLst/>
              </a:prstGeom>
              <a:blipFill>
                <a:blip r:embed="rId4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163686-BC43-8407-8F8E-7A78C36F6C81}"/>
              </a:ext>
            </a:extLst>
          </p:cNvPr>
          <p:cNvSpPr txBox="1"/>
          <p:nvPr/>
        </p:nvSpPr>
        <p:spPr>
          <a:xfrm>
            <a:off x="5333124" y="5943664"/>
            <a:ext cx="3603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Minimum read count:</a:t>
            </a:r>
          </a:p>
        </p:txBody>
      </p:sp>
    </p:spTree>
    <p:extLst>
      <p:ext uri="{BB962C8B-B14F-4D97-AF65-F5344CB8AC3E}">
        <p14:creationId xmlns:p14="http://schemas.microsoft.com/office/powerpoint/2010/main" val="9099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76E7-1DDC-8341-E582-F3FB95AB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FA59-94C2-6C4C-8532-E83576C8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MAVEs: a proactive approach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pipelines vs. Old pipelines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Reprocess raw data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SUMO1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CALM1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6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44" y="-30997"/>
            <a:ext cx="14903824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2023 version fitness Scores has </a:t>
            </a:r>
            <a:r>
              <a:rPr lang="en-US" sz="3000" b="1" dirty="0">
                <a:solidFill>
                  <a:srgbClr val="FF0000"/>
                </a:solidFill>
              </a:rPr>
              <a:t>higher SE </a:t>
            </a:r>
            <a:r>
              <a:rPr lang="en-US" sz="3000" b="1" dirty="0"/>
              <a:t>than the Old Scores</a:t>
            </a:r>
            <a:endParaRPr lang="en-US" sz="30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9628EA95-A5D8-70B5-BFCA-252A1D14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55" y="932331"/>
            <a:ext cx="9194200" cy="574637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F3645D-E582-5E8E-8792-916ECE7F93B8}"/>
              </a:ext>
            </a:extLst>
          </p:cNvPr>
          <p:cNvSpPr/>
          <p:nvPr/>
        </p:nvSpPr>
        <p:spPr>
          <a:xfrm>
            <a:off x="2993721" y="1390387"/>
            <a:ext cx="1853852" cy="41335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04503-4059-DE0A-8A5A-182FA75E3AC6}"/>
              </a:ext>
            </a:extLst>
          </p:cNvPr>
          <p:cNvSpPr/>
          <p:nvPr/>
        </p:nvSpPr>
        <p:spPr>
          <a:xfrm>
            <a:off x="7567809" y="1390387"/>
            <a:ext cx="1853852" cy="41335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CA63C-087A-A096-FEBC-2A8C821CC92B}"/>
              </a:ext>
            </a:extLst>
          </p:cNvPr>
          <p:cNvSpPr txBox="1"/>
          <p:nvPr/>
        </p:nvSpPr>
        <p:spPr>
          <a:xfrm>
            <a:off x="3511985" y="1403636"/>
            <a:ext cx="817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84576-0994-A833-BB87-48217EC0947A}"/>
              </a:ext>
            </a:extLst>
          </p:cNvPr>
          <p:cNvSpPr txBox="1"/>
          <p:nvPr/>
        </p:nvSpPr>
        <p:spPr>
          <a:xfrm>
            <a:off x="8096951" y="1403636"/>
            <a:ext cx="942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2023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213B84-1EA7-F6EE-5648-5B8CF19865F9}"/>
              </a:ext>
            </a:extLst>
          </p:cNvPr>
          <p:cNvCxnSpPr>
            <a:cxnSpLocks/>
          </p:cNvCxnSpPr>
          <p:nvPr/>
        </p:nvCxnSpPr>
        <p:spPr>
          <a:xfrm flipH="1">
            <a:off x="8718115" y="2956629"/>
            <a:ext cx="1891430" cy="1014122"/>
          </a:xfrm>
          <a:prstGeom prst="straightConnector1">
            <a:avLst/>
          </a:prstGeom>
          <a:ln w="28575">
            <a:solidFill>
              <a:srgbClr val="FF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3453E2-8A2D-5172-7E1F-A073182E0B9F}"/>
              </a:ext>
            </a:extLst>
          </p:cNvPr>
          <p:cNvSpPr txBox="1"/>
          <p:nvPr/>
        </p:nvSpPr>
        <p:spPr>
          <a:xfrm>
            <a:off x="10684383" y="1979112"/>
            <a:ext cx="1453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Nonsense variants have highest SE</a:t>
            </a:r>
          </a:p>
        </p:txBody>
      </p:sp>
    </p:spTree>
    <p:extLst>
      <p:ext uri="{BB962C8B-B14F-4D97-AF65-F5344CB8AC3E}">
        <p14:creationId xmlns:p14="http://schemas.microsoft.com/office/powerpoint/2010/main" val="99654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44" y="0"/>
            <a:ext cx="12483353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Good separation between the </a:t>
            </a:r>
            <a:r>
              <a:rPr lang="en-US" sz="3000" b="1" dirty="0">
                <a:solidFill>
                  <a:srgbClr val="FF0000"/>
                </a:solidFill>
              </a:rPr>
              <a:t>nonsense</a:t>
            </a:r>
            <a:r>
              <a:rPr lang="en-US" sz="3000" b="1" dirty="0"/>
              <a:t> &amp; </a:t>
            </a:r>
            <a:r>
              <a:rPr lang="en-US" sz="3000" b="1" dirty="0">
                <a:solidFill>
                  <a:srgbClr val="92D050"/>
                </a:solidFill>
              </a:rPr>
              <a:t>synonymous</a:t>
            </a:r>
            <a:r>
              <a:rPr lang="en-US" sz="3000" b="1" dirty="0"/>
              <a:t> Variants</a:t>
            </a:r>
          </a:p>
        </p:txBody>
      </p:sp>
      <p:pic>
        <p:nvPicPr>
          <p:cNvPr id="7" name="Content Placeholder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EC8B3A3-09C6-DE2F-4AB2-F1A7B0477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90" y="1029499"/>
            <a:ext cx="12060819" cy="48348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C5807-1DA7-355A-A618-93271BA7C81B}"/>
              </a:ext>
            </a:extLst>
          </p:cNvPr>
          <p:cNvSpPr txBox="1"/>
          <p:nvPr/>
        </p:nvSpPr>
        <p:spPr>
          <a:xfrm>
            <a:off x="4790615" y="6113553"/>
            <a:ext cx="74013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mode in missense variants – not so damaging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299A0B-416E-D3CE-DCC8-FFF6FB4C3E07}"/>
              </a:ext>
            </a:extLst>
          </p:cNvPr>
          <p:cNvCxnSpPr>
            <a:cxnSpLocks/>
          </p:cNvCxnSpPr>
          <p:nvPr/>
        </p:nvCxnSpPr>
        <p:spPr>
          <a:xfrm flipH="1" flipV="1">
            <a:off x="8645236" y="5721927"/>
            <a:ext cx="720437" cy="391626"/>
          </a:xfrm>
          <a:prstGeom prst="straightConnector1">
            <a:avLst/>
          </a:prstGeom>
          <a:ln w="41275">
            <a:solidFill>
              <a:schemeClr val="bg2">
                <a:lumMod val="75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3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-1825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prstClr val="black"/>
                </a:solidFill>
              </a:rPr>
              <a:t>Good Correlation between New &amp; Old Scores</a:t>
            </a:r>
            <a:endParaRPr lang="en-US" sz="3000" dirty="0"/>
          </a:p>
        </p:txBody>
      </p:sp>
      <p:pic>
        <p:nvPicPr>
          <p:cNvPr id="6" name="Content Placeholder 5" descr="A graph of different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81A8AED-51B0-DD4E-681D-09866D635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8792"/>
            <a:ext cx="7698076" cy="5773557"/>
          </a:xfrm>
        </p:spPr>
      </p:pic>
      <p:pic>
        <p:nvPicPr>
          <p:cNvPr id="9" name="Picture 8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FD9358A4-33E7-5241-C474-D9CE4609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53" y="2603579"/>
            <a:ext cx="4786396" cy="4102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5457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positive position&#10;&#10;Description automatically generated with medium confidence">
            <a:extLst>
              <a:ext uri="{FF2B5EF4-FFF2-40B4-BE49-F238E27FC236}">
                <a16:creationId xmlns:a16="http://schemas.microsoft.com/office/drawing/2014/main" id="{4DA4FB5D-2F21-D39B-C4B8-428843F1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294" y="-29341"/>
            <a:ext cx="7057819" cy="688734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F2567B-5157-D47D-6604-9F55B83D58D2}"/>
              </a:ext>
            </a:extLst>
          </p:cNvPr>
          <p:cNvSpPr/>
          <p:nvPr/>
        </p:nvSpPr>
        <p:spPr>
          <a:xfrm>
            <a:off x="1828801" y="5253317"/>
            <a:ext cx="555811" cy="251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EDA03-C29B-A732-2447-7FD9513CF382}"/>
              </a:ext>
            </a:extLst>
          </p:cNvPr>
          <p:cNvSpPr txBox="1"/>
          <p:nvPr/>
        </p:nvSpPr>
        <p:spPr>
          <a:xfrm>
            <a:off x="1828801" y="516577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4AC52-692C-E07D-21BB-CC26FBA36F97}"/>
              </a:ext>
            </a:extLst>
          </p:cNvPr>
          <p:cNvSpPr txBox="1"/>
          <p:nvPr/>
        </p:nvSpPr>
        <p:spPr>
          <a:xfrm>
            <a:off x="7237113" y="863258"/>
            <a:ext cx="477559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Reference Set: combined reference from </a:t>
            </a:r>
            <a:r>
              <a:rPr lang="en-US" sz="2500" dirty="0" err="1"/>
              <a:t>GnomAD</a:t>
            </a:r>
            <a:r>
              <a:rPr lang="en-US" sz="2500" dirty="0"/>
              <a:t> &amp; </a:t>
            </a:r>
            <a:r>
              <a:rPr lang="en-US" sz="2500" dirty="0" err="1"/>
              <a:t>ClinVar</a:t>
            </a:r>
            <a:r>
              <a:rPr lang="en-US" sz="2500" dirty="0"/>
              <a:t> (CALM1, CALM2, CALM3)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Newer Version Outperformed!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7A28A9-B9F7-A538-E15D-695E4104E596}"/>
              </a:ext>
            </a:extLst>
          </p:cNvPr>
          <p:cNvCxnSpPr>
            <a:cxnSpLocks/>
          </p:cNvCxnSpPr>
          <p:nvPr/>
        </p:nvCxnSpPr>
        <p:spPr>
          <a:xfrm flipH="1" flipV="1">
            <a:off x="5091953" y="1775012"/>
            <a:ext cx="3012141" cy="1255059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5A661E-B896-ED90-A771-1846A98B955A}"/>
              </a:ext>
            </a:extLst>
          </p:cNvPr>
          <p:cNvSpPr/>
          <p:nvPr/>
        </p:nvSpPr>
        <p:spPr>
          <a:xfrm>
            <a:off x="2762359" y="4857044"/>
            <a:ext cx="2924458" cy="338554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19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FD6-91E4-2ABF-939C-A4BF9087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endParaRPr lang="en-US" sz="3000" dirty="0"/>
          </a:p>
        </p:txBody>
      </p:sp>
      <p:pic>
        <p:nvPicPr>
          <p:cNvPr id="7" name="Content Placeholder 6" descr="A diagram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956AA94-1187-B0D7-B7AE-52E9B482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6" y="186741"/>
            <a:ext cx="6587948" cy="662029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09242A-97D2-BF7C-F5EC-237A7D9434F4}"/>
              </a:ext>
            </a:extLst>
          </p:cNvPr>
          <p:cNvSpPr/>
          <p:nvPr/>
        </p:nvSpPr>
        <p:spPr>
          <a:xfrm>
            <a:off x="5970494" y="555812"/>
            <a:ext cx="753035" cy="2873188"/>
          </a:xfrm>
          <a:prstGeom prst="rect">
            <a:avLst/>
          </a:prstGeom>
          <a:solidFill>
            <a:schemeClr val="bg2">
              <a:lumMod val="10000"/>
              <a:alpha val="6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28F08C-37D2-6AC9-4F33-CFEEDCFEB5D1}"/>
              </a:ext>
            </a:extLst>
          </p:cNvPr>
          <p:cNvCxnSpPr/>
          <p:nvPr/>
        </p:nvCxnSpPr>
        <p:spPr>
          <a:xfrm flipH="1">
            <a:off x="7018254" y="931116"/>
            <a:ext cx="1111624" cy="788894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8D134D-71D0-AC4B-165C-26766F493AE5}"/>
              </a:ext>
            </a:extLst>
          </p:cNvPr>
          <p:cNvSpPr txBox="1"/>
          <p:nvPr/>
        </p:nvSpPr>
        <p:spPr>
          <a:xfrm>
            <a:off x="8224007" y="338994"/>
            <a:ext cx="392654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LLR is negative 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 fitness score range: 0.9 ~ 1.4</a:t>
            </a:r>
          </a:p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(no supported reference data, infer from kernel density estimate)</a:t>
            </a:r>
            <a:endParaRPr lang="en-US" sz="25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29945-B246-92C8-801F-69E5FDEAA28D}"/>
              </a:ext>
            </a:extLst>
          </p:cNvPr>
          <p:cNvSpPr txBox="1"/>
          <p:nvPr/>
        </p:nvSpPr>
        <p:spPr>
          <a:xfrm>
            <a:off x="7133109" y="3655316"/>
            <a:ext cx="41058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LLR is positive </a:t>
            </a:r>
            <a:r>
              <a:rPr lang="en-US" sz="2500" dirty="0">
                <a:sym typeface="Wingdings" pitchFamily="2" charset="2"/>
              </a:rPr>
              <a:t> fitness score range: 0.3 ~ 0.8</a:t>
            </a:r>
          </a:p>
          <a:p>
            <a:endParaRPr lang="en-US" sz="2500" dirty="0">
              <a:sym typeface="Wingdings" pitchFamily="2" charset="2"/>
            </a:endParaRPr>
          </a:p>
          <a:p>
            <a:r>
              <a:rPr lang="en-US" sz="2500" b="1" dirty="0">
                <a:sym typeface="Wingdings" pitchFamily="2" charset="2"/>
              </a:rPr>
              <a:t>Tendency toward pathogenicity!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BE717B-82D7-F9BD-61F7-8FD5EA4283D1}"/>
              </a:ext>
            </a:extLst>
          </p:cNvPr>
          <p:cNvCxnSpPr>
            <a:cxnSpLocks/>
          </p:cNvCxnSpPr>
          <p:nvPr/>
        </p:nvCxnSpPr>
        <p:spPr>
          <a:xfrm flipH="1" flipV="1">
            <a:off x="4177553" y="2354930"/>
            <a:ext cx="2840701" cy="1818445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  <a:alpha val="6345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34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2FFA-A266-57F8-B7EA-148CFEF8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CALM1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9019-BDE3-876A-8986-F8618707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New pipelines performed better than old pipelines</a:t>
            </a:r>
          </a:p>
          <a:p>
            <a:endParaRPr lang="en-US" dirty="0"/>
          </a:p>
          <a:p>
            <a:r>
              <a:rPr lang="en-US" dirty="0"/>
              <a:t>The New pipelines have more accurate Error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1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6B3163-D192-AEFF-301F-B783EB76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84" y="3898518"/>
            <a:ext cx="11002217" cy="258874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40CC27-3572-CFAA-ED2F-0328A8E3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1635" y="1149293"/>
            <a:ext cx="9855352" cy="282052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F8CAB-CBF6-A66E-645F-0CC3BFC57FA9}"/>
              </a:ext>
            </a:extLst>
          </p:cNvPr>
          <p:cNvSpPr txBox="1"/>
          <p:nvPr/>
        </p:nvSpPr>
        <p:spPr>
          <a:xfrm>
            <a:off x="324465" y="1283110"/>
            <a:ext cx="657170" cy="231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BA3A3-77B3-1A3C-14FA-398CDDF31F15}"/>
              </a:ext>
            </a:extLst>
          </p:cNvPr>
          <p:cNvSpPr txBox="1"/>
          <p:nvPr/>
        </p:nvSpPr>
        <p:spPr>
          <a:xfrm rot="16200000">
            <a:off x="121574" y="1990311"/>
            <a:ext cx="13327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SUMO1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B05B7-C6D9-CA2F-EC08-D00F225F9753}"/>
              </a:ext>
            </a:extLst>
          </p:cNvPr>
          <p:cNvSpPr/>
          <p:nvPr/>
        </p:nvSpPr>
        <p:spPr>
          <a:xfrm>
            <a:off x="1813049" y="1022126"/>
            <a:ext cx="1636732" cy="2820527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533B-F477-8626-8A23-83FE0D49D6F8}"/>
              </a:ext>
            </a:extLst>
          </p:cNvPr>
          <p:cNvSpPr txBox="1"/>
          <p:nvPr/>
        </p:nvSpPr>
        <p:spPr>
          <a:xfrm rot="16200000">
            <a:off x="115246" y="4954361"/>
            <a:ext cx="13454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CALM1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8428A-E69D-3E35-7934-8E5B0FF2E540}"/>
              </a:ext>
            </a:extLst>
          </p:cNvPr>
          <p:cNvSpPr txBox="1"/>
          <p:nvPr/>
        </p:nvSpPr>
        <p:spPr>
          <a:xfrm>
            <a:off x="1331421" y="6248732"/>
            <a:ext cx="4568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Good candidate for imputation!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E9BBC-AD67-D70E-D399-A9FF70674728}"/>
              </a:ext>
            </a:extLst>
          </p:cNvPr>
          <p:cNvSpPr txBox="1"/>
          <p:nvPr/>
        </p:nvSpPr>
        <p:spPr>
          <a:xfrm>
            <a:off x="3528082" y="325234"/>
            <a:ext cx="5999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Newer Version of </a:t>
            </a:r>
            <a:r>
              <a:rPr lang="en-US" sz="2500" b="1" dirty="0" err="1"/>
              <a:t>Mavevis</a:t>
            </a:r>
            <a:r>
              <a:rPr lang="en-US" sz="2500" b="1" dirty="0"/>
              <a:t> Heatmap</a:t>
            </a:r>
          </a:p>
        </p:txBody>
      </p:sp>
    </p:spTree>
    <p:extLst>
      <p:ext uri="{BB962C8B-B14F-4D97-AF65-F5344CB8AC3E}">
        <p14:creationId xmlns:p14="http://schemas.microsoft.com/office/powerpoint/2010/main" val="188833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DB0CB-0E8D-DD91-8833-44A934CAB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19" y="1619843"/>
            <a:ext cx="11348533" cy="587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B527A-CAEA-D953-FAD0-96185200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9" y="2938158"/>
            <a:ext cx="11348533" cy="587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501A5-1568-2A08-A9DE-60F137D2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9" y="4256472"/>
            <a:ext cx="11348533" cy="587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C87EE-6425-7578-B3C1-A6F57C53F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13" y="5574786"/>
            <a:ext cx="11348539" cy="587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E5FF1-3EA2-2DD6-D248-0BAA7E50A7D0}"/>
              </a:ext>
            </a:extLst>
          </p:cNvPr>
          <p:cNvSpPr txBox="1"/>
          <p:nvPr/>
        </p:nvSpPr>
        <p:spPr>
          <a:xfrm>
            <a:off x="3277837" y="498978"/>
            <a:ext cx="5599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MTHFR in A222V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77C10-7E1C-FC9C-751A-109802405643}"/>
              </a:ext>
            </a:extLst>
          </p:cNvPr>
          <p:cNvSpPr txBox="1"/>
          <p:nvPr/>
        </p:nvSpPr>
        <p:spPr>
          <a:xfrm>
            <a:off x="696263" y="1250511"/>
            <a:ext cx="194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f12AV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EE0EF-2238-BA49-9288-95A878477D68}"/>
              </a:ext>
            </a:extLst>
          </p:cNvPr>
          <p:cNvSpPr txBox="1"/>
          <p:nvPr/>
        </p:nvSpPr>
        <p:spPr>
          <a:xfrm>
            <a:off x="696263" y="2588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f25AV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10AC8-A2ED-2CB2-8D8A-DD97C1834154}"/>
              </a:ext>
            </a:extLst>
          </p:cNvPr>
          <p:cNvSpPr txBox="1"/>
          <p:nvPr/>
        </p:nvSpPr>
        <p:spPr>
          <a:xfrm>
            <a:off x="696263" y="3919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f100AV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77125-DCAF-4729-2C85-E7C4C3C95264}"/>
              </a:ext>
            </a:extLst>
          </p:cNvPr>
          <p:cNvSpPr txBox="1"/>
          <p:nvPr/>
        </p:nvSpPr>
        <p:spPr>
          <a:xfrm>
            <a:off x="696263" y="5238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f200AV</a:t>
            </a:r>
          </a:p>
        </p:txBody>
      </p:sp>
    </p:spTree>
    <p:extLst>
      <p:ext uri="{BB962C8B-B14F-4D97-AF65-F5344CB8AC3E}">
        <p14:creationId xmlns:p14="http://schemas.microsoft.com/office/powerpoint/2010/main" val="1691323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DB0CB-0E8D-DD91-8833-44A934CAB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8619" y="1619843"/>
            <a:ext cx="11348533" cy="587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B527A-CAEA-D953-FAD0-96185200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622" y="2938158"/>
            <a:ext cx="11348527" cy="587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501A5-1568-2A08-A9DE-60F137D2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8622" y="4256472"/>
            <a:ext cx="11348527" cy="587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C87EE-6425-7578-B3C1-A6F57C53F7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8619" y="5574786"/>
            <a:ext cx="11348527" cy="587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E5FF1-3EA2-2DD6-D248-0BAA7E50A7D0}"/>
              </a:ext>
            </a:extLst>
          </p:cNvPr>
          <p:cNvSpPr txBox="1"/>
          <p:nvPr/>
        </p:nvSpPr>
        <p:spPr>
          <a:xfrm>
            <a:off x="3277837" y="498978"/>
            <a:ext cx="5599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MTHFR in A222V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77C10-7E1C-FC9C-751A-109802405643}"/>
              </a:ext>
            </a:extLst>
          </p:cNvPr>
          <p:cNvSpPr txBox="1"/>
          <p:nvPr/>
        </p:nvSpPr>
        <p:spPr>
          <a:xfrm>
            <a:off x="696263" y="1250511"/>
            <a:ext cx="194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f12AV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EE0EF-2238-BA49-9288-95A878477D68}"/>
              </a:ext>
            </a:extLst>
          </p:cNvPr>
          <p:cNvSpPr txBox="1"/>
          <p:nvPr/>
        </p:nvSpPr>
        <p:spPr>
          <a:xfrm>
            <a:off x="696263" y="2588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f25AV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10AC8-A2ED-2CB2-8D8A-DD97C1834154}"/>
              </a:ext>
            </a:extLst>
          </p:cNvPr>
          <p:cNvSpPr txBox="1"/>
          <p:nvPr/>
        </p:nvSpPr>
        <p:spPr>
          <a:xfrm>
            <a:off x="696263" y="3919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f100AV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77125-DCAF-4729-2C85-E7C4C3C95264}"/>
              </a:ext>
            </a:extLst>
          </p:cNvPr>
          <p:cNvSpPr txBox="1"/>
          <p:nvPr/>
        </p:nvSpPr>
        <p:spPr>
          <a:xfrm>
            <a:off x="696263" y="5238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f200AV</a:t>
            </a:r>
          </a:p>
        </p:txBody>
      </p:sp>
    </p:spTree>
    <p:extLst>
      <p:ext uri="{BB962C8B-B14F-4D97-AF65-F5344CB8AC3E}">
        <p14:creationId xmlns:p14="http://schemas.microsoft.com/office/powerpoint/2010/main" val="2412164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5FC-9AF1-3C44-0686-2F48D8C1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Discussion &amp; 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A867-251B-243B-EC28-5438A44A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825" y="2141537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SUMO1 – tie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CALM1 – newer pipeline looks better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dirty="0"/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Compile benchmark reference sets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Re-process more genes later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/>
              <a:t>Write wiki articles for these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E75DE0-0D42-70B0-DAF6-30D4DBEDE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02" y="972185"/>
            <a:ext cx="8293395" cy="53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D246B-8162-456C-F19D-80F83566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02" y="-161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Multiplex Assays of Variant Effect (MAVEs)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99CE4-6F58-170F-809B-325F661EB95B}"/>
              </a:ext>
            </a:extLst>
          </p:cNvPr>
          <p:cNvSpPr txBox="1"/>
          <p:nvPr/>
        </p:nvSpPr>
        <p:spPr>
          <a:xfrm>
            <a:off x="7797723" y="63562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Jochen for making the graph!</a:t>
            </a:r>
          </a:p>
        </p:txBody>
      </p:sp>
    </p:spTree>
    <p:extLst>
      <p:ext uri="{BB962C8B-B14F-4D97-AF65-F5344CB8AC3E}">
        <p14:creationId xmlns:p14="http://schemas.microsoft.com/office/powerpoint/2010/main" val="2871232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FFA4-6C02-8DB2-12F7-FFC07B55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80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D1358-F949-EF4D-1E82-AF7C4D092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4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ECB4-73A0-6CEF-E08F-9C673E96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741" y="219507"/>
            <a:ext cx="11860958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New &amp; Old version of MAVEs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21A5-1F64-DD14-78A7-AB819CF80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545070"/>
            <a:ext cx="10984071" cy="4351338"/>
          </a:xfrm>
        </p:spPr>
        <p:txBody>
          <a:bodyPr/>
          <a:lstStyle/>
          <a:p>
            <a:pPr marL="0" indent="0">
              <a:buClr>
                <a:schemeClr val="accent4"/>
              </a:buClr>
              <a:buNone/>
            </a:pPr>
            <a:endParaRPr lang="en-US" dirty="0">
              <a:sym typeface="Wingdings" pitchFamily="2" charset="2"/>
            </a:endParaRP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/>
              <a:t>Old</a:t>
            </a:r>
            <a:r>
              <a:rPr lang="en-US" dirty="0"/>
              <a:t> – collapsing equivalent codon changes </a:t>
            </a:r>
            <a:r>
              <a:rPr lang="en-US" dirty="0">
                <a:sym typeface="Wingdings" pitchFamily="2" charset="2"/>
              </a:rPr>
              <a:t> calculate the score from combined amino acid changes &amp; filtering</a:t>
            </a:r>
          </a:p>
          <a:p>
            <a:pPr marL="457200" lvl="1" indent="0">
              <a:buClr>
                <a:schemeClr val="accent4"/>
              </a:buClr>
              <a:buNone/>
            </a:pP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sym typeface="Wingdings" pitchFamily="2" charset="2"/>
              </a:rPr>
              <a:t>New</a:t>
            </a:r>
            <a:r>
              <a:rPr lang="en-US" dirty="0">
                <a:sym typeface="Wingdings" pitchFamily="2" charset="2"/>
              </a:rPr>
              <a:t> – calculate score on codon changes separately  filtering  merge</a:t>
            </a:r>
          </a:p>
          <a:p>
            <a:pPr lvl="2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Sacrifice Power for accuracy, but may have more noise potentially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0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9971-327D-8F36-F44E-4B00BCF4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A9EED-97F1-EB96-7F94-DC7AB2BC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Re-process the raw data underlying existing variant effect maps with the latest versions of analysis pipelines.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Evaluate the performance of different versions of MAVE pipelines.</a:t>
            </a:r>
          </a:p>
        </p:txBody>
      </p:sp>
    </p:spTree>
    <p:extLst>
      <p:ext uri="{BB962C8B-B14F-4D97-AF65-F5344CB8AC3E}">
        <p14:creationId xmlns:p14="http://schemas.microsoft.com/office/powerpoint/2010/main" val="202792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76E7-1DDC-8341-E582-F3FB95AB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FA59-94C2-6C4C-8532-E83576C8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MAVEs: a proactive approach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pipelines vs. Old pipelines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endParaRPr 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Reprocess raw data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SUMO1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CALM1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05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7593-2F8B-3BEA-6A6E-1C785CC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48839" y="-103866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SUMO1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EBD-F49F-75FD-E577-C158E8A1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74443"/>
            <a:ext cx="10515600" cy="34002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3000" dirty="0"/>
              <a:t>QC Results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New Scores &amp; Old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Correlation between Fitness Scores &amp; VARITY Scores</a:t>
            </a:r>
          </a:p>
          <a:p>
            <a:pPr marL="457200" indent="-457200">
              <a:buAutoNum type="arabicPeriod"/>
            </a:pPr>
            <a:endParaRPr lang="en-US" sz="3000" dirty="0"/>
          </a:p>
          <a:p>
            <a:pPr marL="457200" indent="-457200">
              <a:buAutoNum type="arabicPeriod"/>
            </a:pPr>
            <a:r>
              <a:rPr lang="en-US" sz="3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7991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49940E6-0CB2-91DF-8224-D307742F7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597" y="1215594"/>
            <a:ext cx="11228806" cy="48068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1A9F2-3D5C-919C-E472-FEEEB58F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6910" y="202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900" b="1" dirty="0">
                <a:solidFill>
                  <a:prstClr val="black"/>
                </a:solidFill>
                <a:latin typeface="Arial" panose="020B0604020202020204"/>
              </a:rPr>
              <a:t>G</a:t>
            </a:r>
            <a:r>
              <a:rPr kumimoji="0" lang="en-US" sz="2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ood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Overall</a:t>
            </a:r>
            <a:r>
              <a:rPr kumimoji="0" lang="en-US" sz="29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Coverage</a:t>
            </a:r>
            <a:endParaRPr lang="en-US" sz="29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55F1E-C0F2-188A-4F66-9326B3755585}"/>
              </a:ext>
            </a:extLst>
          </p:cNvPr>
          <p:cNvSpPr txBox="1"/>
          <p:nvPr/>
        </p:nvSpPr>
        <p:spPr>
          <a:xfrm>
            <a:off x="9134737" y="274912"/>
            <a:ext cx="19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Filtered 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55267-6FC7-1625-EA0C-CF5B5F791A8F}"/>
              </a:ext>
            </a:extLst>
          </p:cNvPr>
          <p:cNvSpPr/>
          <p:nvPr/>
        </p:nvSpPr>
        <p:spPr>
          <a:xfrm>
            <a:off x="3096768" y="3429000"/>
            <a:ext cx="524256" cy="2213406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67AA3-0840-DF61-877B-13B0D593B281}"/>
              </a:ext>
            </a:extLst>
          </p:cNvPr>
          <p:cNvCxnSpPr/>
          <p:nvPr/>
        </p:nvCxnSpPr>
        <p:spPr>
          <a:xfrm flipH="1" flipV="1">
            <a:off x="4011168" y="5522976"/>
            <a:ext cx="524256" cy="768096"/>
          </a:xfrm>
          <a:prstGeom prst="straightConnector1">
            <a:avLst/>
          </a:prstGeom>
          <a:ln w="41275">
            <a:solidFill>
              <a:schemeClr val="accent2"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ACB9DD-AE8F-E77D-016C-5FDBB83CE647}"/>
              </a:ext>
            </a:extLst>
          </p:cNvPr>
          <p:cNvSpPr txBox="1"/>
          <p:nvPr/>
        </p:nvSpPr>
        <p:spPr>
          <a:xfrm>
            <a:off x="4535424" y="6022490"/>
            <a:ext cx="3157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Possible reason: low efficiency of mutagenesis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F52914-BCC6-0D48-9ED8-C556D92ACF7E}"/>
              </a:ext>
            </a:extLst>
          </p:cNvPr>
          <p:cNvSpPr/>
          <p:nvPr/>
        </p:nvSpPr>
        <p:spPr>
          <a:xfrm>
            <a:off x="9134737" y="683046"/>
            <a:ext cx="1298235" cy="2555913"/>
          </a:xfrm>
          <a:prstGeom prst="rect">
            <a:avLst/>
          </a:prstGeom>
          <a:noFill/>
          <a:ln w="412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903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D9C-E406-1B39-5A52-6B667EA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1/3 of SUMO1 variants are subject to Frequency Filter</a:t>
            </a:r>
          </a:p>
        </p:txBody>
      </p:sp>
      <p:pic>
        <p:nvPicPr>
          <p:cNvPr id="7" name="Picture 6" descr="A graph of red and green dots&#10;&#10;Description automatically generated">
            <a:extLst>
              <a:ext uri="{FF2B5EF4-FFF2-40B4-BE49-F238E27FC236}">
                <a16:creationId xmlns:a16="http://schemas.microsoft.com/office/drawing/2014/main" id="{6009F2A4-1FD6-A0C1-2AA1-9F5ABABC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34" y="1952309"/>
            <a:ext cx="5512404" cy="3745608"/>
          </a:xfrm>
          <a:prstGeom prst="rect">
            <a:avLst/>
          </a:prstGeom>
        </p:spPr>
      </p:pic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F62BF225-A29B-DB1F-CA64-B162AC03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8086" y="1537526"/>
            <a:ext cx="5938448" cy="457517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1E59DE-810F-7D72-E730-E6478E6DC000}"/>
              </a:ext>
            </a:extLst>
          </p:cNvPr>
          <p:cNvCxnSpPr/>
          <p:nvPr/>
        </p:nvCxnSpPr>
        <p:spPr>
          <a:xfrm>
            <a:off x="8692308" y="1751682"/>
            <a:ext cx="0" cy="3624549"/>
          </a:xfrm>
          <a:prstGeom prst="line">
            <a:avLst/>
          </a:prstGeom>
          <a:ln w="44450">
            <a:solidFill>
              <a:srgbClr val="00B0F0">
                <a:alpha val="33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3B2771-A3A1-31D1-B1D0-A59F4D1FB4C7}"/>
              </a:ext>
            </a:extLst>
          </p:cNvPr>
          <p:cNvSpPr txBox="1"/>
          <p:nvPr/>
        </p:nvSpPr>
        <p:spPr>
          <a:xfrm>
            <a:off x="8243518" y="551325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-4.3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81AFB-A8D5-60EE-318F-9B18AE6AFABD}"/>
                  </a:ext>
                </a:extLst>
              </p:cNvPr>
              <p:cNvSpPr txBox="1"/>
              <p:nvPr/>
            </p:nvSpPr>
            <p:spPr>
              <a:xfrm>
                <a:off x="7465929" y="6180198"/>
                <a:ext cx="2974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1.7 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−4.3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81AFB-A8D5-60EE-318F-9B18AE6A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929" y="6180198"/>
                <a:ext cx="2974848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AC8478-712B-4B14-E98F-7685DDDAB629}"/>
              </a:ext>
            </a:extLst>
          </p:cNvPr>
          <p:cNvCxnSpPr/>
          <p:nvPr/>
        </p:nvCxnSpPr>
        <p:spPr>
          <a:xfrm>
            <a:off x="7327392" y="5697917"/>
            <a:ext cx="365760" cy="431483"/>
          </a:xfrm>
          <a:prstGeom prst="straightConnector1">
            <a:avLst/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C8882A-F9D1-7E4E-926E-069956DBE3BC}"/>
              </a:ext>
            </a:extLst>
          </p:cNvPr>
          <p:cNvSpPr txBox="1"/>
          <p:nvPr/>
        </p:nvSpPr>
        <p:spPr>
          <a:xfrm>
            <a:off x="6182808" y="539073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Sequencing depth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F84B8-6E8B-BB64-BEFB-64CD153D4BE9}"/>
              </a:ext>
            </a:extLst>
          </p:cNvPr>
          <p:cNvSpPr txBox="1"/>
          <p:nvPr/>
        </p:nvSpPr>
        <p:spPr>
          <a:xfrm>
            <a:off x="5354375" y="618019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Minimum read count :</a:t>
            </a:r>
          </a:p>
        </p:txBody>
      </p:sp>
    </p:spTree>
    <p:extLst>
      <p:ext uri="{BB962C8B-B14F-4D97-AF65-F5344CB8AC3E}">
        <p14:creationId xmlns:p14="http://schemas.microsoft.com/office/powerpoint/2010/main" val="249695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{99A3B427-764F-4741-98AC-67E9E98EF061}tf10001070</Template>
  <TotalTime>6910</TotalTime>
  <Words>755</Words>
  <Application>Microsoft Macintosh PowerPoint</Application>
  <PresentationFormat>Widescreen</PresentationFormat>
  <Paragraphs>176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Wingdings</vt:lpstr>
      <vt:lpstr>Office Theme</vt:lpstr>
      <vt:lpstr>Re-analysis of Variant Effect Maps</vt:lpstr>
      <vt:lpstr>Outlines</vt:lpstr>
      <vt:lpstr>Multiplex Assays of Variant Effect (MAVEs)</vt:lpstr>
      <vt:lpstr>New &amp; Old version of MAVEs pipelines</vt:lpstr>
      <vt:lpstr>Objectives</vt:lpstr>
      <vt:lpstr>Outlines</vt:lpstr>
      <vt:lpstr>SUMO1</vt:lpstr>
      <vt:lpstr>Good Overall Coverage</vt:lpstr>
      <vt:lpstr>1/3 of SUMO1 variants are subject to Frequency Filter</vt:lpstr>
      <vt:lpstr>Good separation between nonsense &amp; Synonymous Variants</vt:lpstr>
      <vt:lpstr>2023 version fitness Scores has higher SE than the Old Scores </vt:lpstr>
      <vt:lpstr>High Correlation between New &amp; Old Scores</vt:lpstr>
      <vt:lpstr>PowerPoint Presentation</vt:lpstr>
      <vt:lpstr>Anti-Correlation between fitness scores and VARITY_R Score</vt:lpstr>
      <vt:lpstr>Anti-Correlation between fitness scores and VARITY_ER Score</vt:lpstr>
      <vt:lpstr>SUMO1: conclusion</vt:lpstr>
      <vt:lpstr>CALM1</vt:lpstr>
      <vt:lpstr>Low Coverage</vt:lpstr>
      <vt:lpstr>~ 2/3 of Variants were filtered out</vt:lpstr>
      <vt:lpstr>2023 version fitness Scores has higher SE than the Old Scores</vt:lpstr>
      <vt:lpstr>Good separation between the nonsense &amp; synonymous Variants</vt:lpstr>
      <vt:lpstr>Good Correlation between New &amp; Old Scores</vt:lpstr>
      <vt:lpstr>PowerPoint Presentation</vt:lpstr>
      <vt:lpstr>PowerPoint Presentation</vt:lpstr>
      <vt:lpstr>CALM1 Conclusion</vt:lpstr>
      <vt:lpstr>PowerPoint Presentation</vt:lpstr>
      <vt:lpstr>PowerPoint Presentation</vt:lpstr>
      <vt:lpstr>PowerPoint Presentation</vt:lpstr>
      <vt:lpstr>Discussion &amp; Future goals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Analysis of Variant Effect Maps</dc:title>
  <dc:creator>Bilin Nong</dc:creator>
  <cp:lastModifiedBy>Bilin Nong</cp:lastModifiedBy>
  <cp:revision>116</cp:revision>
  <dcterms:created xsi:type="dcterms:W3CDTF">2023-08-09T18:20:11Z</dcterms:created>
  <dcterms:modified xsi:type="dcterms:W3CDTF">2023-08-17T16:56:32Z</dcterms:modified>
</cp:coreProperties>
</file>